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handoutMasterIdLst>
    <p:handoutMasterId r:id="rId15"/>
  </p:handoutMasterIdLst>
  <p:sldIdLst>
    <p:sldId id="293" r:id="rId2"/>
    <p:sldId id="294" r:id="rId3"/>
    <p:sldId id="258" r:id="rId4"/>
    <p:sldId id="256" r:id="rId5"/>
    <p:sldId id="259" r:id="rId6"/>
    <p:sldId id="261" r:id="rId7"/>
    <p:sldId id="262" r:id="rId8"/>
    <p:sldId id="265" r:id="rId9"/>
    <p:sldId id="266" r:id="rId10"/>
    <p:sldId id="267" r:id="rId11"/>
    <p:sldId id="264" r:id="rId12"/>
    <p:sldId id="257" r:id="rId13"/>
    <p:sldId id="292" r:id="rId14"/>
  </p:sldIdLst>
  <p:sldSz cx="9144000" cy="6858000" type="screen4x3"/>
  <p:notesSz cx="7010400" cy="9296400"/>
  <p:custDataLst>
    <p:tags r:id="rId1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70" d="100"/>
          <a:sy n="70" d="100"/>
        </p:scale>
        <p:origin x="73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24FDDFD0-8A7B-4A4A-AB24-C8BC5F03374D}" type="datetimeFigureOut">
              <a:rPr lang="en-US" smtClean="0"/>
              <a:t>8/31/2017</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77FC5E54-93F5-4A3D-BAD7-CFF4E5EFBE1D}" type="slidenum">
              <a:rPr lang="en-US" smtClean="0"/>
              <a:t>‹#›</a:t>
            </a:fld>
            <a:endParaRPr lang="en-US"/>
          </a:p>
        </p:txBody>
      </p:sp>
    </p:spTree>
    <p:extLst>
      <p:ext uri="{BB962C8B-B14F-4D97-AF65-F5344CB8AC3E}">
        <p14:creationId xmlns:p14="http://schemas.microsoft.com/office/powerpoint/2010/main" val="28500529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3E8F7DD7-5A45-4274-A586-19F5BFAE6073}" type="datetimeFigureOut">
              <a:rPr lang="en-US"/>
              <a:pPr>
                <a:defRPr/>
              </a:pPr>
              <a:t>8/31/2017</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0393416B-E010-4547-BA7A-99B763A27E4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71ED3D-435A-4FED-861A-69B0FC8CD802}" type="datetimeFigureOut">
              <a:rPr lang="en-US"/>
              <a:pPr>
                <a:defRPr/>
              </a:pPr>
              <a:t>8/31/2017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76C25E-0259-490E-B97D-F4716664E39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B46FD538-B830-4AFD-AEDB-5FB7D4121CA2}"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2A90C246-7017-497A-811B-860EC56052CA}" type="datetimeFigureOut">
              <a:rPr lang="en-US"/>
              <a:pPr>
                <a:defRPr/>
              </a:pPr>
              <a:t>8/31/2017</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00F8EC-43B2-44D0-87D5-0B2EB19EA9A8}" type="datetimeFigureOut">
              <a:rPr lang="en-US"/>
              <a:pPr>
                <a:defRPr/>
              </a:pPr>
              <a:t>8/31/2017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945DD977-8D96-4405-B6CD-66B7B3CC400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C6FFFF50-DD6D-45C1-9B7A-34A8127615DE}" type="datetimeFigureOut">
              <a:rPr lang="en-US"/>
              <a:pPr>
                <a:defRPr/>
              </a:pPr>
              <a:t>8/31/2017</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9636E290-583C-4432-8D99-188ED6D8841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F6A08443-0B0E-40A0-A68A-E0636122FC74}" type="datetimeFigureOut">
              <a:rPr lang="en-US"/>
              <a:pPr>
                <a:defRPr/>
              </a:pPr>
              <a:t>8/31/2017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2590884-3082-4295-9EFB-5D170E56BF5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CB7C531E-A15B-4B2E-A0F9-B17DB237EC95}" type="datetimeFigureOut">
              <a:rPr lang="en-US"/>
              <a:pPr>
                <a:defRPr/>
              </a:pPr>
              <a:t>8/31/2017</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68A4CF93-A10F-4096-8A6C-0DD10A47FC8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C8EEE3B-CCF8-4778-9FF5-576303B47A8C}" type="datetimeFigureOut">
              <a:rPr lang="en-US"/>
              <a:pPr>
                <a:defRPr/>
              </a:pPr>
              <a:t>8/31/2017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5D367C2A-FE70-41A7-8359-F49040349FE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7EE4280C-66A5-46A6-8F87-4561F15C62DA}" type="datetimeFigureOut">
              <a:rPr lang="en-US"/>
              <a:pPr>
                <a:defRPr/>
              </a:pPr>
              <a:t>8/31/2017</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A35AE3D0-A16D-437F-A448-4B9508F32E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40F624EF-32C2-44E5-BE71-C144936F13FC}"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6C52AB04-E558-4742-9DC6-CCC7EFD0DB5A}" type="datetimeFigureOut">
              <a:rPr lang="en-US"/>
              <a:pPr>
                <a:defRPr/>
              </a:pPr>
              <a:t>8/31/2017</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CBCCA53E-F0C8-442B-8D8D-F081A0F42DF8}"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380D9890-E3B8-428C-BA2A-D0C6CFA2235C}" type="datetimeFigureOut">
              <a:rPr lang="en-US"/>
              <a:pPr>
                <a:defRPr/>
              </a:pPr>
              <a:t>8/31/2017</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b="0" i="0" u="none">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AC824A0D-7391-4E91-B1D6-29D8B7E6C7D9}" type="datetimeFigureOut">
              <a:rPr lang="en-US"/>
              <a:pPr>
                <a:defRPr/>
              </a:pPr>
              <a:t>8/31/2017</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defRPr>
            </a:lvl1pPr>
          </a:lstStyle>
          <a:p>
            <a:pPr>
              <a:defRPr/>
            </a:pPr>
            <a:fld id="{429321B5-C6E5-4109-901A-CD7441C8AFF5}"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rtl="0" fontAlgn="base">
        <a:spcBef>
          <a:spcPct val="0"/>
        </a:spcBef>
        <a:spcAft>
          <a:spcPct val="0"/>
        </a:spcAft>
        <a:defRPr sz="3300" b="0" i="0" u="none"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Curriculum Guide</a:t>
            </a:r>
            <a:endParaRPr lang="en-US" dirty="0"/>
          </a:p>
        </p:txBody>
      </p:sp>
      <p:sp>
        <p:nvSpPr>
          <p:cNvPr id="3" name="Content Placeholder 2"/>
          <p:cNvSpPr>
            <a:spLocks noGrp="1"/>
          </p:cNvSpPr>
          <p:nvPr>
            <p:ph sz="quarter" idx="1"/>
          </p:nvPr>
        </p:nvSpPr>
        <p:spPr>
          <a:xfrm>
            <a:off x="301752" y="1527048"/>
            <a:ext cx="8503920" cy="4797552"/>
          </a:xfrm>
        </p:spPr>
        <p:txBody>
          <a:bodyPr/>
          <a:lstStyle/>
          <a:p>
            <a:pPr marL="0" lvl="0" indent="0">
              <a:buNone/>
            </a:pPr>
            <a:r>
              <a:rPr lang="en-US" sz="1800" dirty="0" smtClean="0"/>
              <a:t>I.   Britain’s </a:t>
            </a:r>
            <a:r>
              <a:rPr lang="en-US" sz="1800" dirty="0"/>
              <a:t>desire to maintain a viable North American empire in the face of growing internal challenges and external competition inspired efforts to strengthen its imperial control, stimulating increasing resistance from the colonists who had grown accustomed to a large measure of autonomy.</a:t>
            </a:r>
          </a:p>
          <a:p>
            <a:pPr marL="342900" lvl="0" indent="-342900">
              <a:buFont typeface="+mj-lt"/>
              <a:buAutoNum type="alphaLcParenR"/>
            </a:pPr>
            <a:r>
              <a:rPr lang="en-US" sz="1800" dirty="0" smtClean="0"/>
              <a:t>As </a:t>
            </a:r>
            <a:r>
              <a:rPr lang="en-US" sz="1800" dirty="0"/>
              <a:t>regional distinctiveness among the British colonies diminished over time, </a:t>
            </a:r>
            <a:r>
              <a:rPr lang="en-US" sz="1800" dirty="0" smtClean="0"/>
              <a:t>     they </a:t>
            </a:r>
            <a:r>
              <a:rPr lang="en-US" sz="1800" dirty="0"/>
              <a:t>developed largely similar patterns of culture, laws, institutions, and governance within the context of the British imperial system.</a:t>
            </a:r>
          </a:p>
          <a:p>
            <a:pPr marL="342900" lvl="0" indent="-342900">
              <a:buFont typeface="+mj-lt"/>
              <a:buAutoNum type="alphaLcParenR"/>
            </a:pPr>
            <a:r>
              <a:rPr lang="en-US" sz="1800" dirty="0" smtClean="0"/>
              <a:t>Late </a:t>
            </a:r>
            <a:r>
              <a:rPr lang="en-US" sz="1800" dirty="0"/>
              <a:t>17</a:t>
            </a:r>
            <a:r>
              <a:rPr lang="en-US" sz="1800" baseline="30000" dirty="0"/>
              <a:t>th</a:t>
            </a:r>
            <a:r>
              <a:rPr lang="en-US" sz="1800" dirty="0"/>
              <a:t> century efforts to integrate Britain’s colonies into a coherent, hierarchical imperial structure and pursue mercantilist economic aims met with scant success due largely to varied forms of colonial resistance and conflicts with American Indian groups, and were followed by nearly a half-century of the British government’s relative indifference to colonial governance.</a:t>
            </a:r>
          </a:p>
          <a:p>
            <a:pPr marL="342900" lvl="0" indent="-342900">
              <a:buFont typeface="+mj-lt"/>
              <a:buAutoNum type="alphaLcParenR"/>
            </a:pPr>
            <a:r>
              <a:rPr lang="en-US" sz="1800" dirty="0" smtClean="0"/>
              <a:t>Resistance </a:t>
            </a:r>
            <a:r>
              <a:rPr lang="en-US" sz="1800" dirty="0"/>
              <a:t>to imperial control in the British colonies drew on colonial experiences of self-government, evolving local ideas of liberty, the political thought of the Enlightenment, greater religious independence and diversity, and an ideology critical of perceived corruption in the imperial system.</a:t>
            </a:r>
          </a:p>
          <a:p>
            <a:pPr marL="514350" indent="-514350">
              <a:buFont typeface="+mj-lt"/>
              <a:buAutoNum type="alphaLcParenR"/>
            </a:pPr>
            <a:endParaRPr lang="en-US" dirty="0"/>
          </a:p>
        </p:txBody>
      </p:sp>
    </p:spTree>
    <p:extLst>
      <p:ext uri="{BB962C8B-B14F-4D97-AF65-F5344CB8AC3E}">
        <p14:creationId xmlns:p14="http://schemas.microsoft.com/office/powerpoint/2010/main" val="1718543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Users\Debbie\Documents\My Scans\scan0019.jpg"/>
          <p:cNvPicPr>
            <a:picLocks noChangeAspect="1" noChangeArrowheads="1"/>
          </p:cNvPicPr>
          <p:nvPr/>
        </p:nvPicPr>
        <p:blipFill>
          <a:blip r:embed="rId2"/>
          <a:srcRect l="15000" t="6877" r="15000" b="16332"/>
          <a:stretch>
            <a:fillRect/>
          </a:stretch>
        </p:blipFill>
        <p:spPr bwMode="auto">
          <a:xfrm>
            <a:off x="685800" y="228600"/>
            <a:ext cx="7543800" cy="60170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z="3600" b="1" dirty="0" smtClean="0">
                <a:solidFill>
                  <a:srgbClr val="7B9899"/>
                </a:solidFill>
              </a:rPr>
              <a:t>Triangular Trade </a:t>
            </a:r>
          </a:p>
        </p:txBody>
      </p:sp>
      <p:sp>
        <p:nvSpPr>
          <p:cNvPr id="23554" name="Content Placeholder 3"/>
          <p:cNvSpPr>
            <a:spLocks noGrp="1"/>
          </p:cNvSpPr>
          <p:nvPr>
            <p:ph sz="quarter" idx="1"/>
          </p:nvPr>
        </p:nvSpPr>
        <p:spPr>
          <a:xfrm>
            <a:off x="301625" y="1527175"/>
            <a:ext cx="8504238" cy="4572000"/>
          </a:xfrm>
        </p:spPr>
        <p:txBody>
          <a:bodyPr/>
          <a:lstStyle/>
          <a:p>
            <a:r>
              <a:rPr lang="en-US" sz="3200" dirty="0" smtClean="0"/>
              <a:t>A diverse system of trade  </a:t>
            </a:r>
          </a:p>
          <a:p>
            <a:endParaRPr lang="en-US" sz="3200" dirty="0" smtClean="0"/>
          </a:p>
          <a:p>
            <a:r>
              <a:rPr lang="en-US" sz="3200" dirty="0" smtClean="0"/>
              <a:t>1.  Finished products (rum) sent from New England to Europe &amp; Africa</a:t>
            </a:r>
          </a:p>
          <a:p>
            <a:r>
              <a:rPr lang="en-US" sz="3200" dirty="0" smtClean="0"/>
              <a:t>2. Once in Africa, slave traders pick up slaves – transport to West Indies.</a:t>
            </a:r>
          </a:p>
          <a:p>
            <a:r>
              <a:rPr lang="en-US" sz="3200" dirty="0" smtClean="0"/>
              <a:t>3.  Pick up sugar/molasses for New England where is was distilled into rum.</a:t>
            </a:r>
          </a:p>
          <a:p>
            <a:r>
              <a:rPr lang="en-US" sz="3200" dirty="0" smtClean="0"/>
              <a:t>Pattern repeated itself over and over.</a:t>
            </a:r>
          </a:p>
          <a:p>
            <a:pPr lvl="1"/>
            <a:endParaRPr lang="en-US" sz="2800" dirty="0" smtClean="0"/>
          </a:p>
        </p:txBody>
      </p:sp>
      <p:pic>
        <p:nvPicPr>
          <p:cNvPr id="23555" name="Content Placeholder 5" descr="Colonial Trade Routes.jpg"/>
          <p:cNvPicPr>
            <a:picLocks noChangeAspect="1"/>
          </p:cNvPicPr>
          <p:nvPr/>
        </p:nvPicPr>
        <p:blipFill>
          <a:blip r:embed="rId2" cstate="print"/>
          <a:srcRect/>
          <a:stretch>
            <a:fillRect/>
          </a:stretch>
        </p:blipFill>
        <p:spPr bwMode="auto">
          <a:xfrm>
            <a:off x="6934200" y="152400"/>
            <a:ext cx="1584325"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Content Placeholder 5" descr="Colonial Trade Routes.jpg"/>
          <p:cNvPicPr>
            <a:picLocks noChangeAspect="1"/>
          </p:cNvPicPr>
          <p:nvPr/>
        </p:nvPicPr>
        <p:blipFill>
          <a:blip r:embed="rId2"/>
          <a:srcRect l="6170" t="12345" r="8975" b="12462"/>
          <a:stretch>
            <a:fillRect/>
          </a:stretch>
        </p:blipFill>
        <p:spPr bwMode="auto">
          <a:xfrm>
            <a:off x="152400" y="838200"/>
            <a:ext cx="8534400" cy="5498123"/>
          </a:xfrm>
          <a:prstGeom prst="rect">
            <a:avLst/>
          </a:prstGeom>
          <a:noFill/>
          <a:ln w="9525">
            <a:noFill/>
            <a:miter lim="800000"/>
            <a:headEnd/>
            <a:tailEnd/>
          </a:ln>
        </p:spPr>
      </p:pic>
      <p:sp>
        <p:nvSpPr>
          <p:cNvPr id="24578" name="TextBox 4"/>
          <p:cNvSpPr txBox="1">
            <a:spLocks noChangeArrowheads="1"/>
          </p:cNvSpPr>
          <p:nvPr/>
        </p:nvSpPr>
        <p:spPr bwMode="auto">
          <a:xfrm>
            <a:off x="990600" y="314980"/>
            <a:ext cx="7239000" cy="523220"/>
          </a:xfrm>
          <a:prstGeom prst="rect">
            <a:avLst/>
          </a:prstGeom>
          <a:noFill/>
          <a:ln w="9525">
            <a:noFill/>
            <a:miter lim="800000"/>
            <a:headEnd/>
            <a:tailEnd/>
          </a:ln>
        </p:spPr>
        <p:txBody>
          <a:bodyPr>
            <a:spAutoFit/>
          </a:bodyPr>
          <a:lstStyle/>
          <a:p>
            <a:pPr algn="ctr"/>
            <a:r>
              <a:rPr lang="en-US" sz="2800" b="1" dirty="0">
                <a:latin typeface="Georgia" pitchFamily="18" charset="0"/>
              </a:rPr>
              <a:t>Triangle Trade Routes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pre-1763</a:t>
            </a:r>
            <a:endParaRPr lang="en-US" dirty="0"/>
          </a:p>
        </p:txBody>
      </p:sp>
      <p:sp>
        <p:nvSpPr>
          <p:cNvPr id="8" name="Text Placeholder 7"/>
          <p:cNvSpPr>
            <a:spLocks noGrp="1"/>
          </p:cNvSpPr>
          <p:nvPr>
            <p:ph type="body" sz="half" idx="3"/>
          </p:nvPr>
        </p:nvSpPr>
        <p:spPr/>
        <p:txBody>
          <a:bodyPr/>
          <a:lstStyle/>
          <a:p>
            <a:r>
              <a:rPr lang="en-US" dirty="0" smtClean="0"/>
              <a:t>post-1763</a:t>
            </a:r>
            <a:endParaRPr lang="en-US" dirty="0"/>
          </a:p>
        </p:txBody>
      </p:sp>
      <p:sp>
        <p:nvSpPr>
          <p:cNvPr id="7" name="Content Placeholder 6"/>
          <p:cNvSpPr>
            <a:spLocks noGrp="1"/>
          </p:cNvSpPr>
          <p:nvPr>
            <p:ph sz="quarter" idx="2"/>
          </p:nvPr>
        </p:nvSpPr>
        <p:spPr/>
        <p:txBody>
          <a:bodyPr/>
          <a:lstStyle/>
          <a:p>
            <a:r>
              <a:rPr lang="en-US" dirty="0" smtClean="0"/>
              <a:t>salutary neglect</a:t>
            </a:r>
          </a:p>
          <a:p>
            <a:pPr lvl="1"/>
            <a:r>
              <a:rPr lang="en-US" dirty="0" smtClean="0"/>
              <a:t>keep foreign products from competing with Br. goods</a:t>
            </a:r>
          </a:p>
          <a:p>
            <a:r>
              <a:rPr lang="en-US" dirty="0" smtClean="0"/>
              <a:t>colonists are self-governing</a:t>
            </a:r>
          </a:p>
          <a:p>
            <a:r>
              <a:rPr lang="en-US" dirty="0" smtClean="0"/>
              <a:t>pride in being British</a:t>
            </a:r>
            <a:endParaRPr lang="en-US" dirty="0"/>
          </a:p>
        </p:txBody>
      </p:sp>
      <p:sp>
        <p:nvSpPr>
          <p:cNvPr id="9" name="Content Placeholder 8"/>
          <p:cNvSpPr>
            <a:spLocks noGrp="1"/>
          </p:cNvSpPr>
          <p:nvPr>
            <p:ph sz="quarter" idx="4"/>
          </p:nvPr>
        </p:nvSpPr>
        <p:spPr/>
        <p:txBody>
          <a:bodyPr/>
          <a:lstStyle/>
          <a:p>
            <a:r>
              <a:rPr lang="en-US" dirty="0" smtClean="0"/>
              <a:t>DEBT – need money to pay for </a:t>
            </a:r>
            <a:r>
              <a:rPr lang="en-US" dirty="0" err="1" smtClean="0"/>
              <a:t>Fr-Ind</a:t>
            </a:r>
            <a:r>
              <a:rPr lang="en-US" dirty="0" smtClean="0"/>
              <a:t> War</a:t>
            </a:r>
          </a:p>
          <a:p>
            <a:r>
              <a:rPr lang="en-US" dirty="0" smtClean="0"/>
              <a:t>Br. tries to exert control</a:t>
            </a:r>
          </a:p>
          <a:p>
            <a:r>
              <a:rPr lang="en-US" dirty="0" smtClean="0"/>
              <a:t>increasingly view themselves as separate from Br.</a:t>
            </a:r>
            <a:endParaRPr lang="en-US" dirty="0"/>
          </a:p>
        </p:txBody>
      </p:sp>
      <p:sp>
        <p:nvSpPr>
          <p:cNvPr id="5" name="Title 4"/>
          <p:cNvSpPr>
            <a:spLocks noGrp="1"/>
          </p:cNvSpPr>
          <p:nvPr>
            <p:ph type="title"/>
          </p:nvPr>
        </p:nvSpPr>
        <p:spPr/>
        <p:txBody>
          <a:bodyPr/>
          <a:lstStyle/>
          <a:p>
            <a:r>
              <a:rPr lang="en-US" sz="4000" b="1" dirty="0" smtClean="0"/>
              <a:t>Mercantilism</a:t>
            </a:r>
            <a:endParaRPr lang="en-US" sz="4000" b="1" dirty="0"/>
          </a:p>
        </p:txBody>
      </p:sp>
    </p:spTree>
    <p:extLst>
      <p:ext uri="{BB962C8B-B14F-4D97-AF65-F5344CB8AC3E}">
        <p14:creationId xmlns:p14="http://schemas.microsoft.com/office/powerpoint/2010/main" val="1717703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7B9899"/>
                </a:solidFill>
              </a:rPr>
              <a:t>Colonial Economics</a:t>
            </a:r>
            <a:endParaRPr lang="en-US" sz="4000" b="1" dirty="0"/>
          </a:p>
        </p:txBody>
      </p:sp>
      <p:sp>
        <p:nvSpPr>
          <p:cNvPr id="3" name="Content Placeholder 2"/>
          <p:cNvSpPr>
            <a:spLocks noGrp="1"/>
          </p:cNvSpPr>
          <p:nvPr>
            <p:ph sz="quarter" idx="1"/>
          </p:nvPr>
        </p:nvSpPr>
        <p:spPr/>
        <p:txBody>
          <a:bodyPr/>
          <a:lstStyle/>
          <a:p>
            <a:r>
              <a:rPr lang="en-US" sz="2800" dirty="0"/>
              <a:t>European countries competed for wealth</a:t>
            </a:r>
          </a:p>
          <a:p>
            <a:pPr lvl="1"/>
            <a:r>
              <a:rPr lang="en-US" sz="2800" b="1" u="sng" dirty="0"/>
              <a:t>Goal was economic self sufficiency using:</a:t>
            </a:r>
          </a:p>
          <a:p>
            <a:pPr lvl="2"/>
            <a:r>
              <a:rPr lang="en-US" sz="2800" dirty="0"/>
              <a:t>Mercantilism – a closed economic system</a:t>
            </a:r>
          </a:p>
          <a:p>
            <a:pPr lvl="2"/>
            <a:r>
              <a:rPr lang="en-US" sz="2800" dirty="0"/>
              <a:t>Colonies provide raw materials</a:t>
            </a:r>
          </a:p>
          <a:p>
            <a:pPr lvl="2"/>
            <a:r>
              <a:rPr lang="en-US" sz="2800" dirty="0"/>
              <a:t>Mother country produces manufactured goods</a:t>
            </a:r>
          </a:p>
          <a:p>
            <a:pPr lvl="2"/>
            <a:endParaRPr lang="en-US" sz="2800" dirty="0"/>
          </a:p>
          <a:p>
            <a:pPr lvl="2"/>
            <a:r>
              <a:rPr lang="en-US" sz="2800" dirty="0"/>
              <a:t>Ex:  colonies provide timber – England trades finished wood</a:t>
            </a:r>
          </a:p>
          <a:p>
            <a:endParaRPr lang="en-US" sz="2800" dirty="0"/>
          </a:p>
        </p:txBody>
      </p:sp>
    </p:spTree>
    <p:extLst>
      <p:ext uri="{BB962C8B-B14F-4D97-AF65-F5344CB8AC3E}">
        <p14:creationId xmlns:p14="http://schemas.microsoft.com/office/powerpoint/2010/main" val="255502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25"/>
            <a:ext cx="9067799" cy="758825"/>
          </a:xfrm>
        </p:spPr>
        <p:txBody>
          <a:bodyPr>
            <a:noAutofit/>
          </a:bodyPr>
          <a:lstStyle/>
          <a:p>
            <a:pPr fontAlgn="auto">
              <a:spcAft>
                <a:spcPts val="0"/>
              </a:spcAft>
              <a:defRPr/>
            </a:pPr>
            <a:r>
              <a:rPr lang="en-US" b="1" dirty="0" smtClean="0"/>
              <a:t>Mercantilism – </a:t>
            </a:r>
            <a:r>
              <a:rPr lang="en-US" b="1" dirty="0" smtClean="0"/>
              <a:t/>
            </a:r>
            <a:br>
              <a:rPr lang="en-US" b="1" dirty="0" smtClean="0"/>
            </a:br>
            <a:r>
              <a:rPr lang="en-US" b="1" dirty="0" smtClean="0"/>
              <a:t>a </a:t>
            </a:r>
            <a:r>
              <a:rPr lang="en-US" b="1" dirty="0" smtClean="0"/>
              <a:t>closed economic system</a:t>
            </a:r>
            <a:endParaRPr lang="en-US" b="1" dirty="0"/>
          </a:p>
        </p:txBody>
      </p:sp>
      <p:sp>
        <p:nvSpPr>
          <p:cNvPr id="3" name="Content Placeholder 2"/>
          <p:cNvSpPr>
            <a:spLocks noGrp="1"/>
          </p:cNvSpPr>
          <p:nvPr>
            <p:ph sz="quarter" idx="1"/>
          </p:nvPr>
        </p:nvSpPr>
        <p:spPr>
          <a:xfrm>
            <a:off x="152400" y="1447800"/>
            <a:ext cx="8991600" cy="5257800"/>
          </a:xfrm>
        </p:spPr>
        <p:txBody>
          <a:bodyPr>
            <a:normAutofit/>
          </a:bodyPr>
          <a:lstStyle/>
          <a:p>
            <a:pPr lvl="5">
              <a:defRPr/>
            </a:pPr>
            <a:endParaRPr lang="en-US" b="1" dirty="0" smtClean="0"/>
          </a:p>
          <a:p>
            <a:pPr lvl="5">
              <a:defRPr/>
            </a:pPr>
            <a:r>
              <a:rPr lang="en-US" b="1" dirty="0" smtClean="0"/>
              <a:t>Manufactured Goods</a:t>
            </a:r>
          </a:p>
          <a:p>
            <a:pPr lvl="6">
              <a:defRPr/>
            </a:pPr>
            <a:r>
              <a:rPr lang="en-US" dirty="0" smtClean="0"/>
              <a:t>Farm implements</a:t>
            </a:r>
          </a:p>
          <a:p>
            <a:pPr lvl="6">
              <a:defRPr/>
            </a:pPr>
            <a:r>
              <a:rPr lang="en-US" dirty="0" smtClean="0"/>
              <a:t>Hardware/clocks/hinges</a:t>
            </a:r>
          </a:p>
          <a:p>
            <a:pPr lvl="6">
              <a:defRPr/>
            </a:pPr>
            <a:r>
              <a:rPr lang="en-US" dirty="0" smtClean="0"/>
              <a:t>Cloth</a:t>
            </a:r>
          </a:p>
          <a:p>
            <a:pPr lvl="6">
              <a:defRPr/>
            </a:pPr>
            <a:r>
              <a:rPr lang="en-US" dirty="0" smtClean="0"/>
              <a:t>Furniture</a:t>
            </a:r>
          </a:p>
          <a:p>
            <a:pPr marL="274320" indent="-274320" fontAlgn="auto">
              <a:spcAft>
                <a:spcPts val="0"/>
              </a:spcAft>
              <a:buFont typeface="Wingdings 2"/>
              <a:buChar char=""/>
              <a:defRPr/>
            </a:pPr>
            <a:r>
              <a:rPr lang="en-US" sz="3000" b="1" dirty="0" smtClean="0"/>
              <a:t>Colony</a:t>
            </a:r>
            <a:r>
              <a:rPr lang="en-US" sz="3000" dirty="0" smtClean="0"/>
              <a:t>					</a:t>
            </a:r>
            <a:r>
              <a:rPr lang="en-US" sz="3000" b="1" dirty="0" smtClean="0"/>
              <a:t>Mother Country</a:t>
            </a:r>
            <a:endParaRPr lang="en-US" sz="1600" b="1" dirty="0"/>
          </a:p>
          <a:p>
            <a:pPr marL="274320" indent="-274320" fontAlgn="auto">
              <a:spcAft>
                <a:spcPts val="0"/>
              </a:spcAft>
              <a:buFont typeface="Wingdings 2"/>
              <a:buChar char=""/>
              <a:defRPr/>
            </a:pPr>
            <a:r>
              <a:rPr lang="en-US" sz="1600" dirty="0" smtClean="0"/>
              <a:t>market for Br  goods			</a:t>
            </a:r>
            <a:r>
              <a:rPr lang="en-US" sz="1900" dirty="0" smtClean="0"/>
              <a:t>makes $ selling goods</a:t>
            </a:r>
            <a:r>
              <a:rPr lang="en-US" sz="2000" dirty="0" smtClean="0"/>
              <a:t> to colonies </a:t>
            </a:r>
            <a:r>
              <a:rPr lang="en-US" sz="1600" dirty="0" smtClean="0"/>
              <a:t>Northern merchants make money		 &amp; other countries</a:t>
            </a:r>
          </a:p>
          <a:p>
            <a:pPr marL="548640" lvl="1" indent="-274320" fontAlgn="auto">
              <a:spcAft>
                <a:spcPts val="0"/>
              </a:spcAft>
              <a:buFont typeface="Wingdings"/>
              <a:buChar char=""/>
              <a:defRPr/>
            </a:pPr>
            <a:r>
              <a:rPr lang="en-US" sz="1700" dirty="0" smtClean="0">
                <a:solidFill>
                  <a:schemeClr val="tx1"/>
                </a:solidFill>
              </a:rPr>
              <a:t>Cities develop	</a:t>
            </a:r>
          </a:p>
          <a:p>
            <a:pPr marL="548640" lvl="1" indent="-274320" fontAlgn="auto">
              <a:spcAft>
                <a:spcPts val="0"/>
              </a:spcAft>
              <a:buFont typeface="Wingdings"/>
              <a:buChar char=""/>
              <a:defRPr/>
            </a:pPr>
            <a:r>
              <a:rPr lang="en-US" sz="1700" dirty="0" smtClean="0">
                <a:solidFill>
                  <a:schemeClr val="tx1"/>
                </a:solidFill>
              </a:rPr>
              <a:t>Emerging plantations in the south</a:t>
            </a:r>
          </a:p>
          <a:p>
            <a:pPr marL="822960" lvl="2" fontAlgn="auto">
              <a:spcAft>
                <a:spcPts val="0"/>
              </a:spcAft>
              <a:buClr>
                <a:schemeClr val="accent3"/>
              </a:buClr>
              <a:buFont typeface="Wingdings 2"/>
              <a:buChar char=""/>
              <a:defRPr/>
            </a:pPr>
            <a:r>
              <a:rPr lang="en-US" sz="1300" dirty="0" smtClean="0"/>
              <a:t>Cash crops		slavery</a:t>
            </a:r>
          </a:p>
          <a:p>
            <a:pPr marL="822960" lvl="2" fontAlgn="auto">
              <a:spcAft>
                <a:spcPts val="0"/>
              </a:spcAft>
              <a:buClr>
                <a:schemeClr val="accent3"/>
              </a:buClr>
              <a:buFont typeface="Wingdings 2"/>
              <a:buNone/>
              <a:defRPr/>
            </a:pPr>
            <a:r>
              <a:rPr lang="en-US" sz="1300" dirty="0" smtClean="0"/>
              <a:t>Trade protected by British navy</a:t>
            </a:r>
          </a:p>
          <a:p>
            <a:pPr lvl="6">
              <a:defRPr/>
            </a:pPr>
            <a:r>
              <a:rPr lang="en-US" b="1" dirty="0" smtClean="0"/>
              <a:t>Raw Materials</a:t>
            </a:r>
          </a:p>
          <a:p>
            <a:pPr lvl="6">
              <a:defRPr/>
            </a:pPr>
            <a:r>
              <a:rPr lang="en-US" dirty="0" smtClean="0"/>
              <a:t>Tobacco, wood, indigo. rice</a:t>
            </a:r>
          </a:p>
          <a:p>
            <a:pPr lvl="6">
              <a:defRPr/>
            </a:pPr>
            <a:r>
              <a:rPr lang="en-US" dirty="0" smtClean="0"/>
              <a:t>Naval supplies/pitch/sail masts (wood)</a:t>
            </a:r>
          </a:p>
        </p:txBody>
      </p:sp>
      <p:sp>
        <p:nvSpPr>
          <p:cNvPr id="4" name="Curved Right Arrow 3"/>
          <p:cNvSpPr/>
          <p:nvPr/>
        </p:nvSpPr>
        <p:spPr>
          <a:xfrm rot="5400000">
            <a:off x="3962400" y="-1752600"/>
            <a:ext cx="1143000" cy="7391400"/>
          </a:xfrm>
          <a:prstGeom prst="curvedRightArrow">
            <a:avLst>
              <a:gd name="adj1" fmla="val 43319"/>
              <a:gd name="adj2" fmla="val 6135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 name="Right Arrow 6"/>
          <p:cNvSpPr/>
          <p:nvPr/>
        </p:nvSpPr>
        <p:spPr>
          <a:xfrm>
            <a:off x="2057400" y="5100808"/>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8" name="Curved Right Arrow 7"/>
          <p:cNvSpPr/>
          <p:nvPr/>
        </p:nvSpPr>
        <p:spPr>
          <a:xfrm>
            <a:off x="1447800" y="6019800"/>
            <a:ext cx="46038" cy="460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4" name="Curved Right Arrow 13"/>
          <p:cNvSpPr/>
          <p:nvPr/>
        </p:nvSpPr>
        <p:spPr>
          <a:xfrm rot="16200000">
            <a:off x="3810000" y="1524000"/>
            <a:ext cx="1828800" cy="8839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p:txBody>
          <a:bodyPr/>
          <a:lstStyle/>
          <a:p>
            <a:r>
              <a:rPr lang="en-US" b="1" smtClean="0">
                <a:solidFill>
                  <a:srgbClr val="7B9899"/>
                </a:solidFill>
              </a:rPr>
              <a:t>Colonial Trade Routes</a:t>
            </a:r>
          </a:p>
        </p:txBody>
      </p:sp>
      <p:pic>
        <p:nvPicPr>
          <p:cNvPr id="15362" name="Content Placeholder 5" descr="Colonial Trade Routes.jpg"/>
          <p:cNvPicPr>
            <a:picLocks noGrp="1" noChangeAspect="1"/>
          </p:cNvPicPr>
          <p:nvPr>
            <p:ph sz="quarter" idx="1"/>
          </p:nvPr>
        </p:nvPicPr>
        <p:blipFill>
          <a:blip r:embed="rId2"/>
          <a:srcRect l="6150" t="10876" r="8631" b="11782"/>
          <a:stretch>
            <a:fillRect/>
          </a:stretch>
        </p:blipFill>
        <p:spPr>
          <a:xfrm>
            <a:off x="526653" y="1143000"/>
            <a:ext cx="8084344" cy="5334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p:txBody>
          <a:bodyPr/>
          <a:lstStyle/>
          <a:p>
            <a:r>
              <a:rPr lang="en-US" b="1" dirty="0" smtClean="0">
                <a:solidFill>
                  <a:srgbClr val="7B9899"/>
                </a:solidFill>
              </a:rPr>
              <a:t>Mercantilism</a:t>
            </a:r>
          </a:p>
        </p:txBody>
      </p:sp>
      <p:sp>
        <p:nvSpPr>
          <p:cNvPr id="5" name="Content Placeholder 4"/>
          <p:cNvSpPr>
            <a:spLocks noGrp="1"/>
          </p:cNvSpPr>
          <p:nvPr>
            <p:ph sz="quarter" idx="1"/>
          </p:nvPr>
        </p:nvSpPr>
        <p:spPr>
          <a:xfrm>
            <a:off x="301625" y="1527175"/>
            <a:ext cx="8504238" cy="4572000"/>
          </a:xfrm>
        </p:spPr>
        <p:txBody>
          <a:bodyPr>
            <a:normAutofit/>
          </a:bodyPr>
          <a:lstStyle/>
          <a:p>
            <a:pPr marL="342900" lvl="1" indent="-342900" fontAlgn="auto">
              <a:spcAft>
                <a:spcPts val="0"/>
              </a:spcAft>
              <a:buFont typeface="Arial" pitchFamily="34" charset="0"/>
              <a:buChar char="•"/>
              <a:defRPr/>
            </a:pPr>
            <a:r>
              <a:rPr lang="en-US" sz="3600" dirty="0" smtClean="0"/>
              <a:t>To compete with the other European nations </a:t>
            </a:r>
            <a:endParaRPr lang="en-US" sz="3600" i="1" dirty="0" smtClean="0"/>
          </a:p>
          <a:p>
            <a:pPr marL="274320" indent="-274320" fontAlgn="auto">
              <a:spcAft>
                <a:spcPts val="0"/>
              </a:spcAft>
              <a:buNone/>
              <a:defRPr/>
            </a:pPr>
            <a:endParaRPr lang="en-US" sz="3600" dirty="0" smtClean="0"/>
          </a:p>
          <a:p>
            <a:pPr marL="274320" indent="-274320" fontAlgn="auto">
              <a:spcAft>
                <a:spcPts val="0"/>
              </a:spcAft>
              <a:buFont typeface="Wingdings 2"/>
              <a:buChar char=""/>
              <a:defRPr/>
            </a:pPr>
            <a:r>
              <a:rPr lang="en-US" sz="3600" dirty="0" smtClean="0"/>
              <a:t>Parliament passes the Navigation Acts in 1651</a:t>
            </a:r>
          </a:p>
          <a:p>
            <a:pPr marL="548640" lvl="1" indent="-274320" fontAlgn="auto">
              <a:spcAft>
                <a:spcPts val="0"/>
              </a:spcAft>
              <a:buFont typeface="Wingdings"/>
              <a:buChar char=""/>
              <a:defRPr/>
            </a:pPr>
            <a:r>
              <a:rPr lang="en-US" sz="3600" dirty="0" smtClean="0"/>
              <a:t>laws that restricted colonial trade</a:t>
            </a:r>
          </a:p>
        </p:txBody>
      </p:sp>
      <p:pic>
        <p:nvPicPr>
          <p:cNvPr id="16387" name="Content Placeholder 5" descr="Colonial Trade Routes.jpg"/>
          <p:cNvPicPr>
            <a:picLocks noChangeAspect="1"/>
          </p:cNvPicPr>
          <p:nvPr/>
        </p:nvPicPr>
        <p:blipFill>
          <a:blip r:embed="rId2" cstate="print"/>
          <a:srcRect/>
          <a:stretch>
            <a:fillRect/>
          </a:stretch>
        </p:blipFill>
        <p:spPr bwMode="auto">
          <a:xfrm>
            <a:off x="6934200" y="152400"/>
            <a:ext cx="1584325" cy="1150938"/>
          </a:xfrm>
          <a:prstGeom prst="rect">
            <a:avLst/>
          </a:prstGeom>
          <a:noFill/>
          <a:ln w="9525">
            <a:noFill/>
            <a:miter lim="800000"/>
            <a:headEnd/>
            <a:tailEnd/>
          </a:ln>
        </p:spPr>
      </p:pic>
      <p:pic>
        <p:nvPicPr>
          <p:cNvPr id="16388" name="Picture 2" descr="C:\Users\Debbie\AppData\Local\Microsoft\Windows\Temporary Internet Files\Content.IE5\OBROOTYV\MCj04418820000[1].wmf"/>
          <p:cNvPicPr>
            <a:picLocks noChangeAspect="1" noChangeArrowheads="1"/>
          </p:cNvPicPr>
          <p:nvPr/>
        </p:nvPicPr>
        <p:blipFill>
          <a:blip r:embed="rId3"/>
          <a:srcRect/>
          <a:stretch>
            <a:fillRect/>
          </a:stretch>
        </p:blipFill>
        <p:spPr bwMode="auto">
          <a:xfrm flipH="1" flipV="1">
            <a:off x="8153398" y="4479923"/>
            <a:ext cx="57427" cy="45719"/>
          </a:xfrm>
          <a:prstGeom prst="rect">
            <a:avLst/>
          </a:prstGeom>
          <a:noFill/>
          <a:ln w="9525">
            <a:noFill/>
            <a:miter lim="800000"/>
            <a:headEnd/>
            <a:tailEnd/>
          </a:ln>
        </p:spPr>
      </p:pic>
      <p:pic>
        <p:nvPicPr>
          <p:cNvPr id="16389" name="Picture 3" descr="C:\Users\Debbie\AppData\Local\Microsoft\Windows\Temporary Internet Files\Content.IE5\Z3CGMZKA\MCj03392540000[1].wmf"/>
          <p:cNvPicPr>
            <a:picLocks noChangeAspect="1" noChangeArrowheads="1"/>
          </p:cNvPicPr>
          <p:nvPr/>
        </p:nvPicPr>
        <p:blipFill>
          <a:blip r:embed="rId4"/>
          <a:srcRect/>
          <a:stretch>
            <a:fillRect/>
          </a:stretch>
        </p:blipFill>
        <p:spPr bwMode="auto">
          <a:xfrm>
            <a:off x="7086600" y="5119461"/>
            <a:ext cx="906463"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b="1" smtClean="0">
                <a:solidFill>
                  <a:srgbClr val="7B9899"/>
                </a:solidFill>
              </a:rPr>
              <a:t>Navigation Acts of 1660</a:t>
            </a:r>
          </a:p>
        </p:txBody>
      </p:sp>
      <p:sp>
        <p:nvSpPr>
          <p:cNvPr id="17410" name="Content Placeholder 2"/>
          <p:cNvSpPr>
            <a:spLocks noGrp="1"/>
          </p:cNvSpPr>
          <p:nvPr>
            <p:ph sz="quarter" idx="1"/>
          </p:nvPr>
        </p:nvSpPr>
        <p:spPr>
          <a:xfrm>
            <a:off x="301625" y="1527175"/>
            <a:ext cx="8504238" cy="4572000"/>
          </a:xfrm>
        </p:spPr>
        <p:txBody>
          <a:bodyPr/>
          <a:lstStyle/>
          <a:p>
            <a:r>
              <a:rPr lang="en-US" sz="2800" dirty="0" smtClean="0"/>
              <a:t>Laws to regulate trade to decrease smuggling</a:t>
            </a:r>
          </a:p>
          <a:p>
            <a:pPr marL="274638" lvl="1" indent="0">
              <a:buNone/>
            </a:pPr>
            <a:r>
              <a:rPr lang="en-US" sz="2400" dirty="0" smtClean="0"/>
              <a:t>1) Had to ship in English ships with 2) ¾ English crews</a:t>
            </a:r>
          </a:p>
          <a:p>
            <a:pPr marL="274638" lvl="1" indent="0">
              <a:buNone/>
            </a:pPr>
            <a:r>
              <a:rPr lang="en-US" sz="2400" dirty="0" smtClean="0"/>
              <a:t>3)Certain </a:t>
            </a:r>
            <a:r>
              <a:rPr lang="en-US" sz="2400" b="1" u="sng" dirty="0" smtClean="0"/>
              <a:t>enumerated</a:t>
            </a:r>
            <a:r>
              <a:rPr lang="en-US" sz="2400" dirty="0" smtClean="0"/>
              <a:t> goods could only go to England</a:t>
            </a:r>
          </a:p>
          <a:p>
            <a:pPr lvl="2"/>
            <a:r>
              <a:rPr lang="en-US" sz="2400" dirty="0" smtClean="0"/>
              <a:t>Tobacco, rice, indigo, rum</a:t>
            </a:r>
          </a:p>
          <a:p>
            <a:pPr marL="274638" lvl="1" indent="0">
              <a:buNone/>
            </a:pPr>
            <a:r>
              <a:rPr lang="en-US" sz="2400" dirty="0" smtClean="0"/>
              <a:t>4) Goods traded between colonies and other European ports had to be first unloaded at English ports – why?</a:t>
            </a:r>
          </a:p>
          <a:p>
            <a:pPr lvl="2"/>
            <a:r>
              <a:rPr lang="en-US" sz="2400" u="sng" dirty="0" smtClean="0"/>
              <a:t>Overall – they are NOT strictly enforced</a:t>
            </a:r>
          </a:p>
          <a:p>
            <a:pPr lvl="2">
              <a:buFont typeface="Wingdings 2" pitchFamily="18" charset="2"/>
              <a:buNone/>
            </a:pPr>
            <a:endParaRPr lang="en-US" sz="2400" dirty="0" smtClean="0"/>
          </a:p>
          <a:p>
            <a:pPr lvl="2">
              <a:buFont typeface="Wingdings 2" pitchFamily="18" charset="2"/>
              <a:buNone/>
            </a:pPr>
            <a:r>
              <a:rPr lang="en-US" sz="2400" dirty="0" smtClean="0"/>
              <a:t>If you mom ignores your late arrival every night even though you have a curfew, what is your attitude going to be?</a:t>
            </a:r>
          </a:p>
        </p:txBody>
      </p:sp>
      <p:cxnSp>
        <p:nvCxnSpPr>
          <p:cNvPr id="6" name="Straight Connector 5"/>
          <p:cNvCxnSpPr/>
          <p:nvPr/>
        </p:nvCxnSpPr>
        <p:spPr>
          <a:xfrm>
            <a:off x="533400" y="4800600"/>
            <a:ext cx="8001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b="1" dirty="0" smtClean="0">
                <a:solidFill>
                  <a:srgbClr val="7B9899"/>
                </a:solidFill>
              </a:rPr>
              <a:t>Salutary </a:t>
            </a:r>
            <a:r>
              <a:rPr lang="en-US" b="1" dirty="0">
                <a:solidFill>
                  <a:srgbClr val="7B9899"/>
                </a:solidFill>
              </a:rPr>
              <a:t>N</a:t>
            </a:r>
            <a:r>
              <a:rPr lang="en-US" b="1" dirty="0" smtClean="0">
                <a:solidFill>
                  <a:srgbClr val="7B9899"/>
                </a:solidFill>
              </a:rPr>
              <a:t>eglect:</a:t>
            </a:r>
          </a:p>
        </p:txBody>
      </p:sp>
      <p:sp>
        <p:nvSpPr>
          <p:cNvPr id="18434" name="Content Placeholder 2"/>
          <p:cNvSpPr>
            <a:spLocks noGrp="1"/>
          </p:cNvSpPr>
          <p:nvPr>
            <p:ph sz="quarter" idx="1"/>
          </p:nvPr>
        </p:nvSpPr>
        <p:spPr>
          <a:xfrm>
            <a:off x="301625" y="1527175"/>
            <a:ext cx="8504238" cy="4572000"/>
          </a:xfrm>
        </p:spPr>
        <p:txBody>
          <a:bodyPr/>
          <a:lstStyle/>
          <a:p>
            <a:r>
              <a:rPr lang="en-US" sz="3200" dirty="0" smtClean="0"/>
              <a:t>As long as the British obtained profits, smuggling was overlooked</a:t>
            </a:r>
          </a:p>
          <a:p>
            <a:r>
              <a:rPr lang="en-US" sz="3200" dirty="0" smtClean="0"/>
              <a:t>SALUTARY NEGLECT = turned a blind eye to this smuggling</a:t>
            </a:r>
          </a:p>
          <a:p>
            <a:pPr lvl="1"/>
            <a:r>
              <a:rPr lang="en-US" sz="2400" dirty="0" smtClean="0"/>
              <a:t>sends a mixed message… Is it ok to smuggle?</a:t>
            </a:r>
          </a:p>
          <a:p>
            <a:pPr>
              <a:buNone/>
            </a:pPr>
            <a:endParaRPr lang="en-US" sz="3200" dirty="0" smtClean="0"/>
          </a:p>
          <a:p>
            <a:r>
              <a:rPr lang="en-US" sz="3200" dirty="0" smtClean="0"/>
              <a:t>If this were your mom or dad when would she start cracking down on you?</a:t>
            </a:r>
          </a:p>
        </p:txBody>
      </p:sp>
      <p:cxnSp>
        <p:nvCxnSpPr>
          <p:cNvPr id="5" name="Straight Connector 4"/>
          <p:cNvCxnSpPr/>
          <p:nvPr/>
        </p:nvCxnSpPr>
        <p:spPr>
          <a:xfrm>
            <a:off x="606425" y="41910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b="1" dirty="0" smtClean="0">
                <a:solidFill>
                  <a:srgbClr val="7B9899"/>
                </a:solidFill>
              </a:rPr>
              <a:t>Trade Patterns: Triangle Trade</a:t>
            </a:r>
          </a:p>
        </p:txBody>
      </p:sp>
      <p:sp>
        <p:nvSpPr>
          <p:cNvPr id="3" name="Oval 2"/>
          <p:cNvSpPr/>
          <p:nvPr/>
        </p:nvSpPr>
        <p:spPr>
          <a:xfrm>
            <a:off x="457200" y="1905000"/>
            <a:ext cx="1524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New England</a:t>
            </a:r>
          </a:p>
        </p:txBody>
      </p:sp>
      <p:sp>
        <p:nvSpPr>
          <p:cNvPr id="4" name="Rounded Rectangle 3"/>
          <p:cNvSpPr/>
          <p:nvPr/>
        </p:nvSpPr>
        <p:spPr>
          <a:xfrm>
            <a:off x="7086600" y="2362200"/>
            <a:ext cx="1066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Africa</a:t>
            </a:r>
          </a:p>
        </p:txBody>
      </p:sp>
      <p:sp>
        <p:nvSpPr>
          <p:cNvPr id="5" name="Rounded Rectangle 4"/>
          <p:cNvSpPr/>
          <p:nvPr/>
        </p:nvSpPr>
        <p:spPr>
          <a:xfrm>
            <a:off x="685800" y="4800600"/>
            <a:ext cx="2971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West Indies</a:t>
            </a:r>
          </a:p>
        </p:txBody>
      </p:sp>
      <p:cxnSp>
        <p:nvCxnSpPr>
          <p:cNvPr id="7" name="Straight Arrow Connector 6"/>
          <p:cNvCxnSpPr/>
          <p:nvPr/>
        </p:nvCxnSpPr>
        <p:spPr>
          <a:xfrm>
            <a:off x="1600200" y="1905000"/>
            <a:ext cx="52578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3886200" y="3810000"/>
            <a:ext cx="33528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457201" y="4038600"/>
            <a:ext cx="1524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489" name="TextBox 12"/>
          <p:cNvSpPr txBox="1">
            <a:spLocks noChangeArrowheads="1"/>
          </p:cNvSpPr>
          <p:nvPr/>
        </p:nvSpPr>
        <p:spPr bwMode="auto">
          <a:xfrm>
            <a:off x="1295400" y="4038600"/>
            <a:ext cx="776288" cy="369888"/>
          </a:xfrm>
          <a:prstGeom prst="rect">
            <a:avLst/>
          </a:prstGeom>
          <a:noFill/>
          <a:ln w="9525">
            <a:noFill/>
            <a:miter lim="800000"/>
            <a:headEnd/>
            <a:tailEnd/>
          </a:ln>
        </p:spPr>
        <p:txBody>
          <a:bodyPr wrap="none">
            <a:spAutoFit/>
          </a:bodyPr>
          <a:lstStyle/>
          <a:p>
            <a:r>
              <a:rPr lang="en-US">
                <a:latin typeface="Georgia" pitchFamily="18" charset="0"/>
              </a:rPr>
              <a:t>Sugar</a:t>
            </a:r>
          </a:p>
        </p:txBody>
      </p:sp>
      <p:sp>
        <p:nvSpPr>
          <p:cNvPr id="20490" name="TextBox 13"/>
          <p:cNvSpPr txBox="1">
            <a:spLocks noChangeArrowheads="1"/>
          </p:cNvSpPr>
          <p:nvPr/>
        </p:nvSpPr>
        <p:spPr bwMode="auto">
          <a:xfrm rot="-1740843">
            <a:off x="4905375" y="4487863"/>
            <a:ext cx="2608263" cy="923925"/>
          </a:xfrm>
          <a:prstGeom prst="rect">
            <a:avLst/>
          </a:prstGeom>
          <a:noFill/>
          <a:ln w="9525">
            <a:noFill/>
            <a:miter lim="800000"/>
            <a:headEnd/>
            <a:tailEnd/>
          </a:ln>
        </p:spPr>
        <p:txBody>
          <a:bodyPr>
            <a:spAutoFit/>
          </a:bodyPr>
          <a:lstStyle/>
          <a:p>
            <a:pPr algn="ctr"/>
            <a:r>
              <a:rPr lang="en-US">
                <a:latin typeface="Georgia" pitchFamily="18" charset="0"/>
              </a:rPr>
              <a:t>Slaves</a:t>
            </a:r>
          </a:p>
          <a:p>
            <a:pPr algn="ctr"/>
            <a:endParaRPr lang="en-US">
              <a:latin typeface="Georgia" pitchFamily="18" charset="0"/>
            </a:endParaRPr>
          </a:p>
          <a:p>
            <a:pPr algn="ctr"/>
            <a:r>
              <a:rPr lang="en-US">
                <a:latin typeface="Georgia" pitchFamily="18" charset="0"/>
              </a:rPr>
              <a:t>Middle Passage</a:t>
            </a:r>
          </a:p>
        </p:txBody>
      </p:sp>
      <p:cxnSp>
        <p:nvCxnSpPr>
          <p:cNvPr id="16" name="Straight Connector 15"/>
          <p:cNvCxnSpPr/>
          <p:nvPr/>
        </p:nvCxnSpPr>
        <p:spPr>
          <a:xfrm flipV="1">
            <a:off x="5257800" y="4267200"/>
            <a:ext cx="190500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20492" name="TextBox 16"/>
          <p:cNvSpPr txBox="1">
            <a:spLocks noChangeArrowheads="1"/>
          </p:cNvSpPr>
          <p:nvPr/>
        </p:nvSpPr>
        <p:spPr bwMode="auto">
          <a:xfrm rot="764046">
            <a:off x="3048000" y="1981200"/>
            <a:ext cx="2667000" cy="369888"/>
          </a:xfrm>
          <a:prstGeom prst="rect">
            <a:avLst/>
          </a:prstGeom>
          <a:noFill/>
          <a:ln w="9525">
            <a:noFill/>
            <a:miter lim="800000"/>
            <a:headEnd/>
            <a:tailEnd/>
          </a:ln>
        </p:spPr>
        <p:txBody>
          <a:bodyPr>
            <a:spAutoFit/>
          </a:bodyPr>
          <a:lstStyle/>
          <a:p>
            <a:pPr algn="ctr"/>
            <a:r>
              <a:rPr lang="en-US">
                <a:latin typeface="Georgia" pitchFamily="18" charset="0"/>
              </a:rPr>
              <a:t>rum</a:t>
            </a:r>
          </a:p>
        </p:txBody>
      </p:sp>
      <p:sp>
        <p:nvSpPr>
          <p:cNvPr id="20493" name="TextBox 17"/>
          <p:cNvSpPr txBox="1">
            <a:spLocks noChangeArrowheads="1"/>
          </p:cNvSpPr>
          <p:nvPr/>
        </p:nvSpPr>
        <p:spPr bwMode="auto">
          <a:xfrm>
            <a:off x="685800" y="6019800"/>
            <a:ext cx="5486400" cy="457200"/>
          </a:xfrm>
          <a:prstGeom prst="rect">
            <a:avLst/>
          </a:prstGeom>
          <a:noFill/>
          <a:ln w="9525">
            <a:noFill/>
            <a:miter lim="800000"/>
            <a:headEnd/>
            <a:tailEnd/>
          </a:ln>
        </p:spPr>
        <p:txBody>
          <a:bodyPr>
            <a:spAutoFit/>
          </a:bodyPr>
          <a:lstStyle/>
          <a:p>
            <a:r>
              <a:rPr lang="en-US" sz="2400">
                <a:latin typeface="Georgia" pitchFamily="18" charset="0"/>
              </a:rPr>
              <a:t>Not as simple as it looks!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b="1" smtClean="0">
                <a:solidFill>
                  <a:srgbClr val="7B9899"/>
                </a:solidFill>
              </a:rPr>
              <a:t>Triangle Trade</a:t>
            </a:r>
          </a:p>
        </p:txBody>
      </p:sp>
      <p:sp>
        <p:nvSpPr>
          <p:cNvPr id="3" name="Oval 2"/>
          <p:cNvSpPr/>
          <p:nvPr/>
        </p:nvSpPr>
        <p:spPr>
          <a:xfrm>
            <a:off x="457200" y="1905000"/>
            <a:ext cx="1524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New England</a:t>
            </a:r>
          </a:p>
        </p:txBody>
      </p:sp>
      <p:sp>
        <p:nvSpPr>
          <p:cNvPr id="4" name="Rounded Rectangle 3"/>
          <p:cNvSpPr/>
          <p:nvPr/>
        </p:nvSpPr>
        <p:spPr>
          <a:xfrm>
            <a:off x="7162800" y="2895600"/>
            <a:ext cx="1066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Africa</a:t>
            </a:r>
          </a:p>
        </p:txBody>
      </p:sp>
      <p:sp>
        <p:nvSpPr>
          <p:cNvPr id="5" name="Rounded Rectangle 4"/>
          <p:cNvSpPr/>
          <p:nvPr/>
        </p:nvSpPr>
        <p:spPr>
          <a:xfrm>
            <a:off x="685800" y="4800600"/>
            <a:ext cx="2971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West Indies</a:t>
            </a:r>
          </a:p>
        </p:txBody>
      </p:sp>
      <p:cxnSp>
        <p:nvCxnSpPr>
          <p:cNvPr id="7" name="Straight Arrow Connector 6"/>
          <p:cNvCxnSpPr>
            <a:stCxn id="3" idx="7"/>
          </p:cNvCxnSpPr>
          <p:nvPr/>
        </p:nvCxnSpPr>
        <p:spPr>
          <a:xfrm rot="5400000" flipH="1" flipV="1">
            <a:off x="3602832" y="-169069"/>
            <a:ext cx="419100" cy="4110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3886200" y="3810000"/>
            <a:ext cx="33528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457201" y="4038600"/>
            <a:ext cx="1524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13" name="TextBox 12"/>
          <p:cNvSpPr txBox="1">
            <a:spLocks noChangeArrowheads="1"/>
          </p:cNvSpPr>
          <p:nvPr/>
        </p:nvSpPr>
        <p:spPr bwMode="auto">
          <a:xfrm>
            <a:off x="1295400" y="4038600"/>
            <a:ext cx="776288" cy="369888"/>
          </a:xfrm>
          <a:prstGeom prst="rect">
            <a:avLst/>
          </a:prstGeom>
          <a:noFill/>
          <a:ln w="9525">
            <a:noFill/>
            <a:miter lim="800000"/>
            <a:headEnd/>
            <a:tailEnd/>
          </a:ln>
        </p:spPr>
        <p:txBody>
          <a:bodyPr wrap="none">
            <a:spAutoFit/>
          </a:bodyPr>
          <a:lstStyle/>
          <a:p>
            <a:r>
              <a:rPr lang="en-US">
                <a:latin typeface="Georgia" pitchFamily="18" charset="0"/>
              </a:rPr>
              <a:t>Sugar</a:t>
            </a:r>
          </a:p>
        </p:txBody>
      </p:sp>
      <p:sp>
        <p:nvSpPr>
          <p:cNvPr id="21514" name="TextBox 13"/>
          <p:cNvSpPr txBox="1">
            <a:spLocks noChangeArrowheads="1"/>
          </p:cNvSpPr>
          <p:nvPr/>
        </p:nvSpPr>
        <p:spPr bwMode="auto">
          <a:xfrm rot="-1740843">
            <a:off x="4905375" y="4487863"/>
            <a:ext cx="2608263" cy="923925"/>
          </a:xfrm>
          <a:prstGeom prst="rect">
            <a:avLst/>
          </a:prstGeom>
          <a:noFill/>
          <a:ln w="9525">
            <a:noFill/>
            <a:miter lim="800000"/>
            <a:headEnd/>
            <a:tailEnd/>
          </a:ln>
        </p:spPr>
        <p:txBody>
          <a:bodyPr>
            <a:spAutoFit/>
          </a:bodyPr>
          <a:lstStyle/>
          <a:p>
            <a:pPr algn="ctr"/>
            <a:r>
              <a:rPr lang="en-US">
                <a:latin typeface="Georgia" pitchFamily="18" charset="0"/>
              </a:rPr>
              <a:t>Slaves</a:t>
            </a:r>
          </a:p>
          <a:p>
            <a:pPr algn="ctr"/>
            <a:endParaRPr lang="en-US">
              <a:latin typeface="Georgia" pitchFamily="18" charset="0"/>
            </a:endParaRPr>
          </a:p>
          <a:p>
            <a:pPr algn="ctr"/>
            <a:r>
              <a:rPr lang="en-US">
                <a:latin typeface="Georgia" pitchFamily="18" charset="0"/>
              </a:rPr>
              <a:t>Middle Passage</a:t>
            </a:r>
          </a:p>
        </p:txBody>
      </p:sp>
      <p:cxnSp>
        <p:nvCxnSpPr>
          <p:cNvPr id="16" name="Straight Connector 15"/>
          <p:cNvCxnSpPr/>
          <p:nvPr/>
        </p:nvCxnSpPr>
        <p:spPr>
          <a:xfrm flipV="1">
            <a:off x="5257800" y="4267200"/>
            <a:ext cx="190500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21516" name="TextBox 16"/>
          <p:cNvSpPr txBox="1">
            <a:spLocks noChangeArrowheads="1"/>
          </p:cNvSpPr>
          <p:nvPr/>
        </p:nvSpPr>
        <p:spPr bwMode="auto">
          <a:xfrm rot="1868804">
            <a:off x="5313363" y="2111375"/>
            <a:ext cx="2667000" cy="368300"/>
          </a:xfrm>
          <a:prstGeom prst="rect">
            <a:avLst/>
          </a:prstGeom>
          <a:noFill/>
          <a:ln w="9525">
            <a:noFill/>
            <a:miter lim="800000"/>
            <a:headEnd/>
            <a:tailEnd/>
          </a:ln>
        </p:spPr>
        <p:txBody>
          <a:bodyPr>
            <a:spAutoFit/>
          </a:bodyPr>
          <a:lstStyle/>
          <a:p>
            <a:pPr algn="ctr"/>
            <a:r>
              <a:rPr lang="en-US">
                <a:latin typeface="Georgia" pitchFamily="18" charset="0"/>
              </a:rPr>
              <a:t>Rum, guns</a:t>
            </a:r>
          </a:p>
        </p:txBody>
      </p:sp>
      <p:sp>
        <p:nvSpPr>
          <p:cNvPr id="21518" name="TextBox 14"/>
          <p:cNvSpPr txBox="1">
            <a:spLocks noChangeArrowheads="1"/>
          </p:cNvSpPr>
          <p:nvPr/>
        </p:nvSpPr>
        <p:spPr bwMode="auto">
          <a:xfrm>
            <a:off x="1905000" y="2514600"/>
            <a:ext cx="2438400" cy="1477963"/>
          </a:xfrm>
          <a:prstGeom prst="rect">
            <a:avLst/>
          </a:prstGeom>
          <a:noFill/>
          <a:ln w="9525">
            <a:noFill/>
            <a:miter lim="800000"/>
            <a:headEnd/>
            <a:tailEnd/>
          </a:ln>
        </p:spPr>
        <p:txBody>
          <a:bodyPr>
            <a:spAutoFit/>
          </a:bodyPr>
          <a:lstStyle/>
          <a:p>
            <a:r>
              <a:rPr lang="en-US">
                <a:latin typeface="Georgia" pitchFamily="18" charset="0"/>
              </a:rPr>
              <a:t>Fish – Mass.</a:t>
            </a:r>
          </a:p>
          <a:p>
            <a:r>
              <a:rPr lang="en-US">
                <a:latin typeface="Georgia" pitchFamily="18" charset="0"/>
              </a:rPr>
              <a:t>Wheat/flour – NY</a:t>
            </a:r>
          </a:p>
          <a:p>
            <a:r>
              <a:rPr lang="en-US">
                <a:latin typeface="Georgia" pitchFamily="18" charset="0"/>
              </a:rPr>
              <a:t>Tobacco – VA</a:t>
            </a:r>
          </a:p>
          <a:p>
            <a:r>
              <a:rPr lang="en-US">
                <a:latin typeface="Georgia" pitchFamily="18" charset="0"/>
              </a:rPr>
              <a:t>Indigo – SC</a:t>
            </a:r>
          </a:p>
          <a:p>
            <a:r>
              <a:rPr lang="en-US">
                <a:latin typeface="Georgia" pitchFamily="18" charset="0"/>
              </a:rPr>
              <a:t>Rice - GA</a:t>
            </a:r>
          </a:p>
        </p:txBody>
      </p:sp>
      <p:sp>
        <p:nvSpPr>
          <p:cNvPr id="19" name="Oval 18"/>
          <p:cNvSpPr/>
          <p:nvPr/>
        </p:nvSpPr>
        <p:spPr>
          <a:xfrm>
            <a:off x="6096000" y="1295400"/>
            <a:ext cx="1905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England</a:t>
            </a:r>
          </a:p>
        </p:txBody>
      </p:sp>
      <p:cxnSp>
        <p:nvCxnSpPr>
          <p:cNvPr id="21" name="Straight Arrow Connector 20"/>
          <p:cNvCxnSpPr>
            <a:cxnSpLocks noChangeShapeType="1"/>
            <a:endCxn id="4" idx="0"/>
          </p:cNvCxnSpPr>
          <p:nvPr/>
        </p:nvCxnSpPr>
        <p:spPr bwMode="auto">
          <a:xfrm>
            <a:off x="7392988" y="1982788"/>
            <a:ext cx="303212" cy="912812"/>
          </a:xfrm>
          <a:prstGeom prst="straightConnector1">
            <a:avLst/>
          </a:prstGeom>
          <a:noFill/>
          <a:ln w="9525" algn="ctr">
            <a:solidFill>
              <a:schemeClr val="accent1"/>
            </a:solidFill>
            <a:round/>
            <a:headEnd/>
            <a:tailEnd type="arrow" w="med" len="med"/>
          </a:ln>
        </p:spPr>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 - &amp;quot;AP Curriculum Guide&amp;quot;&quot;/&gt;&lt;property id=&quot;20307&quot; value=&quot;293&quot;/&gt;&lt;/object&gt;&lt;object type=&quot;3&quot; unique_id=&quot;10005&quot;&gt;&lt;property id=&quot;20148&quot; value=&quot;5&quot;/&gt;&lt;property id=&quot;20300&quot; value=&quot;Slide 2 - &amp;quot;Colonial Economics&amp;quot;&quot;/&gt;&lt;property id=&quot;20307&quot; value=&quot;294&quot;/&gt;&lt;/object&gt;&lt;object type=&quot;3&quot; unique_id=&quot;10006&quot;&gt;&lt;property id=&quot;20148&quot; value=&quot;5&quot;/&gt;&lt;property id=&quot;20300&quot; value=&quot;Slide 3 - &amp;quot;Mercantilism –  a closed economic system&amp;quot;&quot;/&gt;&lt;property id=&quot;20307&quot; value=&quot;258&quot;/&gt;&lt;/object&gt;&lt;object type=&quot;3&quot; unique_id=&quot;10007&quot;&gt;&lt;property id=&quot;20148&quot; value=&quot;5&quot;/&gt;&lt;property id=&quot;20300&quot; value=&quot;Slide 4 - &amp;quot;Colonial Trade Routes&amp;quot;&quot;/&gt;&lt;property id=&quot;20307&quot; value=&quot;256&quot;/&gt;&lt;/object&gt;&lt;object type=&quot;3&quot; unique_id=&quot;10008&quot;&gt;&lt;property id=&quot;20148&quot; value=&quot;5&quot;/&gt;&lt;property id=&quot;20300&quot; value=&quot;Slide 5 - &amp;quot;Mercantilism&amp;quot;&quot;/&gt;&lt;property id=&quot;20307&quot; value=&quot;259&quot;/&gt;&lt;/object&gt;&lt;object type=&quot;3&quot; unique_id=&quot;10009&quot;&gt;&lt;property id=&quot;20148&quot; value=&quot;5&quot;/&gt;&lt;property id=&quot;20300&quot; value=&quot;Slide 6 - &amp;quot;Navigation Acts of 1660&amp;quot;&quot;/&gt;&lt;property id=&quot;20307&quot; value=&quot;261&quot;/&gt;&lt;/object&gt;&lt;object type=&quot;3&quot; unique_id=&quot;10010&quot;&gt;&lt;property id=&quot;20148&quot; value=&quot;5&quot;/&gt;&lt;property id=&quot;20300&quot; value=&quot;Slide 7 - &amp;quot;Salutary Neglect:&amp;quot;&quot;/&gt;&lt;property id=&quot;20307&quot; value=&quot;262&quot;/&gt;&lt;/object&gt;&lt;object type=&quot;3&quot; unique_id=&quot;10011&quot;&gt;&lt;property id=&quot;20148&quot; value=&quot;5&quot;/&gt;&lt;property id=&quot;20300&quot; value=&quot;Slide 8 - &amp;quot;Trade Patterns: Triangle Trade&amp;quot;&quot;/&gt;&lt;property id=&quot;20307&quot; value=&quot;265&quot;/&gt;&lt;/object&gt;&lt;object type=&quot;3&quot; unique_id=&quot;10012&quot;&gt;&lt;property id=&quot;20148&quot; value=&quot;5&quot;/&gt;&lt;property id=&quot;20300&quot; value=&quot;Slide 9 - &amp;quot;Triangle Trade&amp;quot;&quot;/&gt;&lt;property id=&quot;20307&quot; value=&quot;266&quot;/&gt;&lt;/object&gt;&lt;object type=&quot;3&quot; unique_id=&quot;10013&quot;&gt;&lt;property id=&quot;20148&quot; value=&quot;5&quot;/&gt;&lt;property id=&quot;20300&quot; value=&quot;Slide 10&quot;/&gt;&lt;property id=&quot;20307&quot; value=&quot;267&quot;/&gt;&lt;/object&gt;&lt;object type=&quot;3&quot; unique_id=&quot;10014&quot;&gt;&lt;property id=&quot;20148&quot; value=&quot;5&quot;/&gt;&lt;property id=&quot;20300&quot; value=&quot;Slide 11 - &amp;quot;Triangular Trade &amp;quot;&quot;/&gt;&lt;property id=&quot;20307&quot; value=&quot;264&quot;/&gt;&lt;/object&gt;&lt;object type=&quot;3&quot; unique_id=&quot;10015&quot;&gt;&lt;property id=&quot;20148&quot; value=&quot;5&quot;/&gt;&lt;property id=&quot;20300&quot; value=&quot;Slide 12&quot;/&gt;&lt;property id=&quot;20307&quot; value=&quot;257&quot;/&gt;&lt;/object&gt;&lt;object type=&quot;3&quot; unique_id=&quot;10016&quot;&gt;&lt;property id=&quot;20148&quot; value=&quot;5&quot;/&gt;&lt;property id=&quot;20300&quot; value=&quot;Slide 13 - &amp;quot;Mercantilism&amp;quot;&quot;/&gt;&lt;property id=&quot;20307&quot; value=&quot;292&quot;/&gt;&lt;/object&gt;&lt;/object&gt;&lt;object type=&quot;8&quot; unique_id=&quot;10044&quo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696</TotalTime>
  <Words>561</Words>
  <Application>Microsoft Office PowerPoint</Application>
  <PresentationFormat>On-screen Show (4:3)</PresentationFormat>
  <Paragraphs>93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Georgia</vt:lpstr>
      <vt:lpstr>Wingdings</vt:lpstr>
      <vt:lpstr>Wingdings 2</vt:lpstr>
      <vt:lpstr>Civic</vt:lpstr>
      <vt:lpstr>AP Curriculum Guide</vt:lpstr>
      <vt:lpstr>Colonial Economics</vt:lpstr>
      <vt:lpstr>Mercantilism –  a closed economic system</vt:lpstr>
      <vt:lpstr>Colonial Trade Routes</vt:lpstr>
      <vt:lpstr>Mercantilism</vt:lpstr>
      <vt:lpstr>Navigation Acts of 1660</vt:lpstr>
      <vt:lpstr>Salutary Neglect:</vt:lpstr>
      <vt:lpstr>Trade Patterns: Triangle Trade</vt:lpstr>
      <vt:lpstr>Triangle Trade</vt:lpstr>
      <vt:lpstr>PowerPoint Presentation</vt:lpstr>
      <vt:lpstr>Triangular Trade </vt:lpstr>
      <vt:lpstr>PowerPoint Presentation</vt:lpstr>
      <vt:lpstr>Mercantilism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Trade Routes</dc:title>
  <dc:creator>Debbie</dc:creator>
  <cp:lastModifiedBy>Molla, Elizabeth</cp:lastModifiedBy>
  <cp:revision>31</cp:revision>
  <cp:lastPrinted>2015-09-02T12:15:15Z</cp:lastPrinted>
  <dcterms:created xsi:type="dcterms:W3CDTF">2011-08-28T14:22:51Z</dcterms:created>
  <dcterms:modified xsi:type="dcterms:W3CDTF">2017-08-31T13:43:18Z</dcterms:modified>
</cp:coreProperties>
</file>